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4" r:id="rId3"/>
    <p:sldId id="261" r:id="rId4"/>
    <p:sldId id="258" r:id="rId5"/>
    <p:sldId id="262" r:id="rId6"/>
    <p:sldId id="259" r:id="rId7"/>
    <p:sldId id="263" r:id="rId8"/>
    <p:sldId id="260" r:id="rId9"/>
    <p:sldId id="265" r:id="rId10"/>
  </p:sldIdLst>
  <p:sldSz cx="18288000" cy="10287000"/>
  <p:notesSz cx="6858000" cy="9144000"/>
  <p:embeddedFontLst>
    <p:embeddedFont>
      <p:font typeface="Arial Black" panose="020B0A04020102020204" pitchFamily="34" charset="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9A39FBD6-8BA7-466D-BB95-61858DBCBDF8}">
          <p14:sldIdLst>
            <p14:sldId id="256"/>
          </p14:sldIdLst>
        </p14:section>
        <p14:section name="摘要節" id="{62A8EF9A-01AE-49ED-BCEA-243B054382C9}">
          <p14:sldIdLst>
            <p14:sldId id="264"/>
          </p14:sldIdLst>
        </p14:section>
        <p14:section name="Dissertation" id="{CDD30390-0634-4299-A8B4-844551A59153}">
          <p14:sldIdLst>
            <p14:sldId id="261"/>
            <p14:sldId id="258"/>
          </p14:sldIdLst>
        </p14:section>
        <p14:section name="Seminar" id="{ABB1584A-C551-4F2E-A329-A06D81D2FD6B}">
          <p14:sldIdLst>
            <p14:sldId id="262"/>
            <p14:sldId id="259"/>
          </p14:sldIdLst>
        </p14:section>
        <p14:section name="Talk" id="{768FD769-7F9B-4DCC-B84E-3D7B35E44D3C}">
          <p14:sldIdLst>
            <p14:sldId id="263"/>
            <p14:sldId id="260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707"/>
    <a:srgbClr val="CCD4E0"/>
    <a:srgbClr val="D62828"/>
    <a:srgbClr val="1B5A7B"/>
    <a:srgbClr val="333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106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3.png"/><Relationship Id="rId7" Type="http://schemas.openxmlformats.org/officeDocument/2006/relationships/slide" Target="slide5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E4EE6C7-F7AD-4B86-9785-444575892AFF}"/>
              </a:ext>
            </a:extLst>
          </p:cNvPr>
          <p:cNvSpPr txBox="1"/>
          <p:nvPr/>
        </p:nvSpPr>
        <p:spPr>
          <a:xfrm>
            <a:off x="10549961" y="1104900"/>
            <a:ext cx="7503336" cy="80945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Difference</a:t>
            </a:r>
            <a:br>
              <a:rPr lang="en-US" altLang="zh-TW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 of Slides</a:t>
            </a:r>
            <a:br>
              <a:rPr lang="en-US" altLang="zh-TW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zh-TW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zh-TW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Speaker: Po-</a:t>
            </a:r>
            <a:r>
              <a:rPr lang="en-US" altLang="zh-TW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Chuan</a:t>
            </a:r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Chen</a:t>
            </a:r>
            <a:b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Oct. 5 2023</a:t>
            </a:r>
            <a:endParaRPr lang="zh-TW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摘要縮放 4">
                <a:extLst>
                  <a:ext uri="{FF2B5EF4-FFF2-40B4-BE49-F238E27FC236}">
                    <a16:creationId xmlns:a16="http://schemas.microsoft.com/office/drawing/2014/main" id="{8F6E6A68-FD24-4711-8B6F-886DCD07E79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45471790"/>
                  </p:ext>
                </p:extLst>
              </p:nvPr>
            </p:nvGraphicFramePr>
            <p:xfrm>
              <a:off x="0" y="0"/>
              <a:ext cx="18220004" cy="10287000"/>
            </p:xfrm>
            <a:graphic>
              <a:graphicData uri="http://schemas.microsoft.com/office/powerpoint/2016/summaryzoom">
                <psuz:summaryZm>
                  <psuz:summaryZmObj sectionId="{CDD30390-0634-4299-A8B4-844551A59153}" offsetFactorX="-18938" offsetFactorY="53399" scaleFactorX="62008" scaleFactorY="135615">
                    <psuz:zmPr id="{B3F82D5F-E054-4616-A159-E85C322D885C}" imageType="cover" transitionDur="1000">
                      <p166:blipFill xmlns:p166="http://schemas.microsoft.com/office/powerpoint/2016/6/main">
                        <a:blip r:embed="rId3" cstate="print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762000" y="2019300"/>
                          <a:ext cx="5084064" cy="625449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ABB1584A-C551-4F2E-A329-A06D81D2FD6B}" offsetFactorX="-51126" offsetFactorY="53399" scaleFactorX="62008" scaleFactorY="135615">
                    <psuz:zmPr id="{E4A03773-458A-4227-A35D-F02A9A196816}" imageType="cover" transitionDur="1000">
                      <p166:blipFill xmlns:p166="http://schemas.microsoft.com/office/powerpoint/2016/6/main">
                        <a:blip r:embed="rId4" cstate="print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629400" y="2019300"/>
                          <a:ext cx="5084064" cy="625449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768FD769-7F9B-4DCC-B84E-3D7B35E44D3C}" offsetFactorX="125116" offsetFactorY="-53267" scaleFactorX="62008" scaleFactorY="135615">
                    <psuz:zmPr id="{D29F7AD0-A6FA-4B03-82C4-F6F8A849AF92}" imageType="cover" transitionDur="1000">
                      <p166:blipFill xmlns:p166="http://schemas.microsoft.com/office/powerpoint/2016/6/main">
                        <a:blip r:embed="rId5" cstate="print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2573000" y="2019300"/>
                          <a:ext cx="5084064" cy="625449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摘要縮放 4">
                <a:extLst>
                  <a:ext uri="{FF2B5EF4-FFF2-40B4-BE49-F238E27FC236}">
                    <a16:creationId xmlns:a16="http://schemas.microsoft.com/office/drawing/2014/main" id="{8F6E6A68-FD24-4711-8B6F-886DCD07E79F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0" y="0"/>
                <a:ext cx="18220004" cy="10287000"/>
                <a:chOff x="0" y="0"/>
                <a:chExt cx="18220004" cy="10287000"/>
              </a:xfrm>
            </p:grpSpPr>
            <p:pic>
              <p:nvPicPr>
                <p:cNvPr id="6" name="圖片 6">
                  <a:hlinkClick r:id="rId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62000" y="2019300"/>
                  <a:ext cx="5084064" cy="6254496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圖片 7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29400" y="2019300"/>
                  <a:ext cx="5084064" cy="6254496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8" name="圖片 8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573000" y="2019300"/>
                  <a:ext cx="5084064" cy="6254496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1930092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>
            <a:extLst>
              <a:ext uri="{FF2B5EF4-FFF2-40B4-BE49-F238E27FC236}">
                <a16:creationId xmlns:a16="http://schemas.microsoft.com/office/drawing/2014/main" id="{9C449573-A3C2-4F2F-932E-BDD1711AABCC}"/>
              </a:ext>
            </a:extLst>
          </p:cNvPr>
          <p:cNvGrpSpPr/>
          <p:nvPr/>
        </p:nvGrpSpPr>
        <p:grpSpPr>
          <a:xfrm>
            <a:off x="5251573" y="647700"/>
            <a:ext cx="7784854" cy="8991600"/>
            <a:chOff x="1028700" y="2665305"/>
            <a:chExt cx="5079754" cy="6251702"/>
          </a:xfrm>
        </p:grpSpPr>
        <p:grpSp>
          <p:nvGrpSpPr>
            <p:cNvPr id="8" name="Group 2">
              <a:extLst>
                <a:ext uri="{FF2B5EF4-FFF2-40B4-BE49-F238E27FC236}">
                  <a16:creationId xmlns:a16="http://schemas.microsoft.com/office/drawing/2014/main" id="{CF9A7938-CB6F-4943-8602-17AC5BB8B94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8700" y="2665305"/>
              <a:ext cx="5079754" cy="5246370"/>
              <a:chOff x="0" y="0"/>
              <a:chExt cx="6350000" cy="6558280"/>
            </a:xfrm>
          </p:grpSpPr>
          <p:sp>
            <p:nvSpPr>
              <p:cNvPr id="10" name="Freeform 3">
                <a:extLst>
                  <a:ext uri="{FF2B5EF4-FFF2-40B4-BE49-F238E27FC236}">
                    <a16:creationId xmlns:a16="http://schemas.microsoft.com/office/drawing/2014/main" id="{3AC6A950-5105-4DF0-85F4-D73664CA48E5}"/>
                  </a:ext>
                </a:extLst>
              </p:cNvPr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  <a:ln>
                <a:noFill/>
              </a:ln>
            </p:spPr>
          </p:sp>
          <p:sp>
            <p:nvSpPr>
              <p:cNvPr id="11" name="Freeform 4">
                <a:extLst>
                  <a:ext uri="{FF2B5EF4-FFF2-40B4-BE49-F238E27FC236}">
                    <a16:creationId xmlns:a16="http://schemas.microsoft.com/office/drawing/2014/main" id="{98464321-92E9-489D-B5D6-70107FA5715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</p:grp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A383B67D-A95F-41D9-A50D-39C5396446CC}"/>
                </a:ext>
              </a:extLst>
            </p:cNvPr>
            <p:cNvSpPr txBox="1"/>
            <p:nvPr/>
          </p:nvSpPr>
          <p:spPr>
            <a:xfrm>
              <a:off x="1981200" y="7962900"/>
              <a:ext cx="3200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800" dirty="0">
                  <a:latin typeface="Arial Black" panose="020B0A04020102020204" pitchFamily="34" charset="0"/>
                  <a:cs typeface="Times New Roman" panose="02020603050405020304" pitchFamily="18" charset="0"/>
                </a:rPr>
                <a:t>Dissertation Presentation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8345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6CF8E3D-EDD6-4CF5-8F75-372A0EBB146D}"/>
              </a:ext>
            </a:extLst>
          </p:cNvPr>
          <p:cNvSpPr/>
          <p:nvPr/>
        </p:nvSpPr>
        <p:spPr>
          <a:xfrm>
            <a:off x="0" y="-89941"/>
            <a:ext cx="18288000" cy="1562100"/>
          </a:xfrm>
          <a:prstGeom prst="rect">
            <a:avLst/>
          </a:prstGeom>
          <a:solidFill>
            <a:srgbClr val="333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Dissertation Presentation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DCE329B-3298-4503-BDCF-472FD5894E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3" r="367" b="858"/>
          <a:stretch/>
        </p:blipFill>
        <p:spPr>
          <a:xfrm>
            <a:off x="3831861" y="2095500"/>
            <a:ext cx="10624279" cy="800787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DB3722EF-FAA5-4A74-B195-7DB06290800F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484" r="219"/>
          <a:stretch/>
        </p:blipFill>
        <p:spPr>
          <a:xfrm>
            <a:off x="3831336" y="2095500"/>
            <a:ext cx="10625328" cy="8010144"/>
          </a:xfrm>
          <a:prstGeom prst="rect">
            <a:avLst/>
          </a:prstGeom>
        </p:spPr>
      </p:pic>
      <p:sp>
        <p:nvSpPr>
          <p:cNvPr id="17" name="圖說文字: 折線不加上框線 16">
            <a:extLst>
              <a:ext uri="{FF2B5EF4-FFF2-40B4-BE49-F238E27FC236}">
                <a16:creationId xmlns:a16="http://schemas.microsoft.com/office/drawing/2014/main" id="{7821C231-611E-45CC-AB89-01FD28B23E12}"/>
              </a:ext>
            </a:extLst>
          </p:cNvPr>
          <p:cNvSpPr/>
          <p:nvPr/>
        </p:nvSpPr>
        <p:spPr>
          <a:xfrm>
            <a:off x="14325600" y="3086100"/>
            <a:ext cx="3733800" cy="1066800"/>
          </a:xfrm>
          <a:prstGeom prst="callout2">
            <a:avLst>
              <a:gd name="adj1" fmla="val 35893"/>
              <a:gd name="adj2" fmla="val 2505"/>
              <a:gd name="adj3" fmla="val 35893"/>
              <a:gd name="adj4" fmla="val -16223"/>
              <a:gd name="adj5" fmla="val 112500"/>
              <a:gd name="adj6" fmla="val -4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 color and word format</a:t>
            </a:r>
          </a:p>
          <a:p>
            <a:pPr algn="ctr"/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18" name="圖說文字: 折線不加上框線 17">
            <a:extLst>
              <a:ext uri="{FF2B5EF4-FFF2-40B4-BE49-F238E27FC236}">
                <a16:creationId xmlns:a16="http://schemas.microsoft.com/office/drawing/2014/main" id="{817BE06D-817A-47F4-AB88-237CB78C65F6}"/>
              </a:ext>
            </a:extLst>
          </p:cNvPr>
          <p:cNvSpPr/>
          <p:nvPr/>
        </p:nvSpPr>
        <p:spPr>
          <a:xfrm>
            <a:off x="14097000" y="5524500"/>
            <a:ext cx="4191000" cy="1066800"/>
          </a:xfrm>
          <a:prstGeom prst="callout2">
            <a:avLst>
              <a:gd name="adj1" fmla="val 61186"/>
              <a:gd name="adj2" fmla="val 9301"/>
              <a:gd name="adj3" fmla="val 61186"/>
              <a:gd name="adj4" fmla="val -18011"/>
              <a:gd name="adj5" fmla="val 160275"/>
              <a:gd name="adj6" fmla="val -5704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200000"/>
              </a:lnSpc>
            </a:pP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Needs LaTeX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19" name="圖說文字: 折線不加上框線 18">
            <a:extLst>
              <a:ext uri="{FF2B5EF4-FFF2-40B4-BE49-F238E27FC236}">
                <a16:creationId xmlns:a16="http://schemas.microsoft.com/office/drawing/2014/main" id="{6C598D31-374A-44BA-8593-566D3418C77E}"/>
              </a:ext>
            </a:extLst>
          </p:cNvPr>
          <p:cNvSpPr/>
          <p:nvPr/>
        </p:nvSpPr>
        <p:spPr>
          <a:xfrm>
            <a:off x="-152400" y="8267700"/>
            <a:ext cx="5715000" cy="1066800"/>
          </a:xfrm>
          <a:prstGeom prst="callout2">
            <a:avLst>
              <a:gd name="adj1" fmla="val 66806"/>
              <a:gd name="adj2" fmla="val 84079"/>
              <a:gd name="adj3" fmla="val 68212"/>
              <a:gd name="adj4" fmla="val 103384"/>
              <a:gd name="adj5" fmla="val 11329"/>
              <a:gd name="adj6" fmla="val 11412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Describing the research content in detail</a:t>
            </a:r>
          </a:p>
        </p:txBody>
      </p:sp>
    </p:spTree>
    <p:extLst>
      <p:ext uri="{BB962C8B-B14F-4D97-AF65-F5344CB8AC3E}">
        <p14:creationId xmlns:p14="http://schemas.microsoft.com/office/powerpoint/2010/main" val="23518246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DD7FCA9D-F358-4167-97F0-6E38F63BA5A4}"/>
              </a:ext>
            </a:extLst>
          </p:cNvPr>
          <p:cNvGrpSpPr/>
          <p:nvPr/>
        </p:nvGrpSpPr>
        <p:grpSpPr>
          <a:xfrm>
            <a:off x="5253228" y="649224"/>
            <a:ext cx="7781544" cy="8988552"/>
            <a:chOff x="6604123" y="2665305"/>
            <a:chExt cx="5079754" cy="6327902"/>
          </a:xfrm>
        </p:grpSpPr>
        <p:grpSp>
          <p:nvGrpSpPr>
            <p:cNvPr id="3" name="Group 5">
              <a:extLst>
                <a:ext uri="{FF2B5EF4-FFF2-40B4-BE49-F238E27FC236}">
                  <a16:creationId xmlns:a16="http://schemas.microsoft.com/office/drawing/2014/main" id="{5E281BD0-E523-4C45-B733-480F2737F79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04123" y="2665305"/>
              <a:ext cx="5079754" cy="5246370"/>
              <a:chOff x="0" y="0"/>
              <a:chExt cx="6350000" cy="6558280"/>
            </a:xfrm>
          </p:grpSpPr>
          <p:sp>
            <p:nvSpPr>
              <p:cNvPr id="5" name="Freeform 6">
                <a:extLst>
                  <a:ext uri="{FF2B5EF4-FFF2-40B4-BE49-F238E27FC236}">
                    <a16:creationId xmlns:a16="http://schemas.microsoft.com/office/drawing/2014/main" id="{4C6F00C3-46C3-4B8F-BBD0-19DA92E6EB86}"/>
                  </a:ext>
                </a:extLst>
              </p:cNvPr>
              <p:cNvSpPr/>
              <p:nvPr/>
            </p:nvSpPr>
            <p:spPr>
              <a:xfrm>
                <a:off x="74930" y="74929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</p:sp>
          <p:sp>
            <p:nvSpPr>
              <p:cNvPr id="6" name="Freeform 7">
                <a:extLst>
                  <a:ext uri="{FF2B5EF4-FFF2-40B4-BE49-F238E27FC236}">
                    <a16:creationId xmlns:a16="http://schemas.microsoft.com/office/drawing/2014/main" id="{AC42353E-5725-4497-B076-2F2B457EC853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DC4A2EB9-193D-4902-A986-952CA83ACAE3}"/>
                </a:ext>
              </a:extLst>
            </p:cNvPr>
            <p:cNvSpPr txBox="1"/>
            <p:nvPr/>
          </p:nvSpPr>
          <p:spPr>
            <a:xfrm>
              <a:off x="7620000" y="8039100"/>
              <a:ext cx="3200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800" dirty="0">
                  <a:latin typeface="Arial Black" panose="020B0A04020102020204" pitchFamily="34" charset="0"/>
                  <a:cs typeface="Times New Roman" panose="02020603050405020304" pitchFamily="18" charset="0"/>
                </a:rPr>
                <a:t>Lab</a:t>
              </a:r>
              <a:br>
                <a:rPr lang="en-US" altLang="zh-TW" sz="2800" dirty="0">
                  <a:latin typeface="Arial Black" panose="020B0A04020102020204" pitchFamily="34" charset="0"/>
                  <a:cs typeface="Times New Roman" panose="02020603050405020304" pitchFamily="18" charset="0"/>
                </a:rPr>
              </a:br>
              <a:r>
                <a:rPr lang="en-US" altLang="zh-TW" sz="2800" dirty="0">
                  <a:latin typeface="Arial Black" panose="020B0A04020102020204" pitchFamily="34" charset="0"/>
                  <a:cs typeface="Times New Roman" panose="02020603050405020304" pitchFamily="18" charset="0"/>
                </a:rPr>
                <a:t>Seminar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9662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0E995F1-A630-410D-87F4-42FDE0FC4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572" y="2220977"/>
            <a:ext cx="10348857" cy="584504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3268C72-F602-413F-AA05-5B1CBBAF66A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2247900"/>
            <a:ext cx="10351008" cy="5843016"/>
          </a:xfrm>
          <a:prstGeom prst="rect">
            <a:avLst/>
          </a:prstGeom>
        </p:spPr>
      </p:pic>
      <p:grpSp>
        <p:nvGrpSpPr>
          <p:cNvPr id="8" name="群組 7">
            <a:extLst>
              <a:ext uri="{FF2B5EF4-FFF2-40B4-BE49-F238E27FC236}">
                <a16:creationId xmlns:a16="http://schemas.microsoft.com/office/drawing/2014/main" id="{5E1E6EBF-E8E4-477B-88D6-3C3FA1718B44}"/>
              </a:ext>
            </a:extLst>
          </p:cNvPr>
          <p:cNvGrpSpPr/>
          <p:nvPr/>
        </p:nvGrpSpPr>
        <p:grpSpPr>
          <a:xfrm>
            <a:off x="2286000" y="8115300"/>
            <a:ext cx="13716000" cy="1371600"/>
            <a:chOff x="-2958440" y="8237720"/>
            <a:chExt cx="13716000" cy="1371600"/>
          </a:xfrm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8051D5BC-7FB8-4EC0-8286-6C8B45C644D0}"/>
                </a:ext>
              </a:extLst>
            </p:cNvPr>
            <p:cNvSpPr txBox="1"/>
            <p:nvPr/>
          </p:nvSpPr>
          <p:spPr>
            <a:xfrm>
              <a:off x="-2958440" y="8352020"/>
              <a:ext cx="1247008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3600" dirty="0">
                  <a:latin typeface="Arial Black" panose="020B0A04020102020204" pitchFamily="34" charset="0"/>
                </a:rPr>
                <a:t>But, in our lab, we need to prepare lab seminars </a:t>
              </a:r>
              <a:br>
                <a:rPr lang="en-US" altLang="zh-TW" sz="3600" dirty="0">
                  <a:latin typeface="Arial Black" panose="020B0A04020102020204" pitchFamily="34" charset="0"/>
                </a:rPr>
              </a:br>
              <a:r>
                <a:rPr lang="en-US" altLang="zh-TW" sz="3600" dirty="0">
                  <a:latin typeface="Arial Black" panose="020B0A04020102020204" pitchFamily="34" charset="0"/>
                </a:rPr>
                <a:t>similar with Dissertation Presentation</a:t>
              </a:r>
              <a:endParaRPr lang="zh-TW" altLang="en-US" sz="3600" dirty="0">
                <a:latin typeface="Arial Black" panose="020B0A04020102020204" pitchFamily="34" charset="0"/>
              </a:endParaRPr>
            </a:p>
          </p:txBody>
        </p:sp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AD8DDE93-86E5-4A67-8EDE-942CE2BAA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5960" y="8237720"/>
              <a:ext cx="1371600" cy="1371600"/>
            </a:xfrm>
            <a:prstGeom prst="rect">
              <a:avLst/>
            </a:prstGeom>
          </p:spPr>
        </p:pic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A0170984-3620-4EE4-B381-205CCADD0187}"/>
              </a:ext>
            </a:extLst>
          </p:cNvPr>
          <p:cNvSpPr/>
          <p:nvPr/>
        </p:nvSpPr>
        <p:spPr>
          <a:xfrm>
            <a:off x="0" y="-89941"/>
            <a:ext cx="18288000" cy="1562100"/>
          </a:xfrm>
          <a:prstGeom prst="rect">
            <a:avLst/>
          </a:prstGeom>
          <a:solidFill>
            <a:srgbClr val="CCD4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 Seminar</a:t>
            </a:r>
          </a:p>
        </p:txBody>
      </p:sp>
      <p:sp>
        <p:nvSpPr>
          <p:cNvPr id="10" name="圖說文字: 折線不加上框線 9">
            <a:extLst>
              <a:ext uri="{FF2B5EF4-FFF2-40B4-BE49-F238E27FC236}">
                <a16:creationId xmlns:a16="http://schemas.microsoft.com/office/drawing/2014/main" id="{0D32DC0A-85B7-4FC4-97A9-54E6F8826FA5}"/>
              </a:ext>
            </a:extLst>
          </p:cNvPr>
          <p:cNvSpPr/>
          <p:nvPr/>
        </p:nvSpPr>
        <p:spPr>
          <a:xfrm>
            <a:off x="-32479" y="8420100"/>
            <a:ext cx="6096000" cy="1066800"/>
          </a:xfrm>
          <a:prstGeom prst="callout2">
            <a:avLst>
              <a:gd name="adj1" fmla="val 58375"/>
              <a:gd name="adj2" fmla="val 88325"/>
              <a:gd name="adj3" fmla="val 28867"/>
              <a:gd name="adj4" fmla="val 102302"/>
              <a:gd name="adj5" fmla="val -82816"/>
              <a:gd name="adj6" fmla="val 10234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Analyzing and expressing simply and concisely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EE08E22B-CFDA-4052-8659-B950856E10C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3962400" y="2247900"/>
            <a:ext cx="10351008" cy="5843016"/>
          </a:xfrm>
          <a:prstGeom prst="rect">
            <a:avLst/>
          </a:prstGeom>
        </p:spPr>
      </p:pic>
      <p:sp>
        <p:nvSpPr>
          <p:cNvPr id="12" name="圖說文字: 折線不加上框線 11">
            <a:extLst>
              <a:ext uri="{FF2B5EF4-FFF2-40B4-BE49-F238E27FC236}">
                <a16:creationId xmlns:a16="http://schemas.microsoft.com/office/drawing/2014/main" id="{27983AD5-1257-4358-A17C-427F7B1F083C}"/>
              </a:ext>
            </a:extLst>
          </p:cNvPr>
          <p:cNvSpPr/>
          <p:nvPr/>
        </p:nvSpPr>
        <p:spPr>
          <a:xfrm>
            <a:off x="11201400" y="1028700"/>
            <a:ext cx="6858000" cy="1066800"/>
          </a:xfrm>
          <a:prstGeom prst="callout2">
            <a:avLst>
              <a:gd name="adj1" fmla="val 75237"/>
              <a:gd name="adj2" fmla="val 4183"/>
              <a:gd name="adj3" fmla="val 75237"/>
              <a:gd name="adj4" fmla="val -11644"/>
              <a:gd name="adj5" fmla="val 206646"/>
              <a:gd name="adj6" fmla="val -2709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200000"/>
              </a:lnSpc>
            </a:pP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text style and color options</a:t>
            </a:r>
          </a:p>
        </p:txBody>
      </p:sp>
      <p:sp>
        <p:nvSpPr>
          <p:cNvPr id="13" name="圖說文字: 折線不加上框線 12">
            <a:extLst>
              <a:ext uri="{FF2B5EF4-FFF2-40B4-BE49-F238E27FC236}">
                <a16:creationId xmlns:a16="http://schemas.microsoft.com/office/drawing/2014/main" id="{FC68BDEF-85AE-496A-83AD-CA7BAC38B0E1}"/>
              </a:ext>
            </a:extLst>
          </p:cNvPr>
          <p:cNvSpPr/>
          <p:nvPr/>
        </p:nvSpPr>
        <p:spPr>
          <a:xfrm>
            <a:off x="12192000" y="8191500"/>
            <a:ext cx="6096000" cy="1066800"/>
          </a:xfrm>
          <a:prstGeom prst="callout2">
            <a:avLst>
              <a:gd name="adj1" fmla="val 54089"/>
              <a:gd name="adj2" fmla="val 1325"/>
              <a:gd name="adj3" fmla="val 54510"/>
              <a:gd name="adj4" fmla="val -18186"/>
              <a:gd name="adj5" fmla="val -114244"/>
              <a:gd name="adj6" fmla="val -3690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Share ideas and make your audience think</a:t>
            </a:r>
          </a:p>
        </p:txBody>
      </p:sp>
    </p:spTree>
    <p:extLst>
      <p:ext uri="{BB962C8B-B14F-4D97-AF65-F5344CB8AC3E}">
        <p14:creationId xmlns:p14="http://schemas.microsoft.com/office/powerpoint/2010/main" val="3978731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1005E9CF-E567-4E3F-95AB-E2F916C37A8C}"/>
              </a:ext>
            </a:extLst>
          </p:cNvPr>
          <p:cNvGrpSpPr/>
          <p:nvPr/>
        </p:nvGrpSpPr>
        <p:grpSpPr>
          <a:xfrm>
            <a:off x="5253228" y="649224"/>
            <a:ext cx="7781544" cy="8988552"/>
            <a:chOff x="12179546" y="2665305"/>
            <a:chExt cx="5079754" cy="6251702"/>
          </a:xfrm>
        </p:grpSpPr>
        <p:grpSp>
          <p:nvGrpSpPr>
            <p:cNvPr id="3" name="Group 8">
              <a:extLst>
                <a:ext uri="{FF2B5EF4-FFF2-40B4-BE49-F238E27FC236}">
                  <a16:creationId xmlns:a16="http://schemas.microsoft.com/office/drawing/2014/main" id="{86724624-63D5-4E63-BB91-25099FE534E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179546" y="2665305"/>
              <a:ext cx="5079754" cy="5246370"/>
              <a:chOff x="0" y="0"/>
              <a:chExt cx="6350000" cy="6558280"/>
            </a:xfrm>
          </p:grpSpPr>
          <p:sp>
            <p:nvSpPr>
              <p:cNvPr id="5" name="Freeform 9">
                <a:extLst>
                  <a:ext uri="{FF2B5EF4-FFF2-40B4-BE49-F238E27FC236}">
                    <a16:creationId xmlns:a16="http://schemas.microsoft.com/office/drawing/2014/main" id="{DB0C42CE-E03D-4561-A637-CF664C4111E5}"/>
                  </a:ext>
                </a:extLst>
              </p:cNvPr>
              <p:cNvSpPr/>
              <p:nvPr/>
            </p:nvSpPr>
            <p:spPr>
              <a:xfrm>
                <a:off x="74930" y="74930"/>
                <a:ext cx="6200140" cy="6408420"/>
              </a:xfrm>
              <a:custGeom>
                <a:avLst/>
                <a:gdLst/>
                <a:ahLst/>
                <a:cxnLst/>
                <a:rect l="l" t="t" r="r" b="b"/>
                <a:pathLst>
                  <a:path w="6200140" h="6408420">
                    <a:moveTo>
                      <a:pt x="6200140" y="5351780"/>
                    </a:moveTo>
                    <a:cubicBezTo>
                      <a:pt x="6200140" y="5935980"/>
                      <a:pt x="5726430" y="6408420"/>
                      <a:pt x="5143500" y="6408420"/>
                    </a:cubicBezTo>
                    <a:lnTo>
                      <a:pt x="1056640" y="6408420"/>
                    </a:lnTo>
                    <a:cubicBezTo>
                      <a:pt x="472440" y="6408420"/>
                      <a:pt x="0" y="5934710"/>
                      <a:pt x="0" y="5351780"/>
                    </a:cubicBezTo>
                    <a:lnTo>
                      <a:pt x="0" y="1056640"/>
                    </a:lnTo>
                    <a:cubicBezTo>
                      <a:pt x="0" y="472440"/>
                      <a:pt x="473710" y="0"/>
                      <a:pt x="1056640" y="0"/>
                    </a:cubicBezTo>
                    <a:lnTo>
                      <a:pt x="5143500" y="0"/>
                    </a:lnTo>
                    <a:cubicBezTo>
                      <a:pt x="5727700" y="0"/>
                      <a:pt x="6200140" y="473710"/>
                      <a:pt x="6200140" y="1056640"/>
                    </a:cubicBezTo>
                    <a:lnTo>
                      <a:pt x="6200140" y="535178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1679" r="-1679"/>
                </a:stretch>
              </a:blipFill>
            </p:spPr>
          </p:sp>
          <p:sp>
            <p:nvSpPr>
              <p:cNvPr id="6" name="Freeform 10">
                <a:extLst>
                  <a:ext uri="{FF2B5EF4-FFF2-40B4-BE49-F238E27FC236}">
                    <a16:creationId xmlns:a16="http://schemas.microsoft.com/office/drawing/2014/main" id="{6CF47C06-3130-4931-BEE2-4CAFC603A0DE}"/>
                  </a:ext>
                </a:extLst>
              </p:cNvPr>
              <p:cNvSpPr/>
              <p:nvPr/>
            </p:nvSpPr>
            <p:spPr>
              <a:xfrm>
                <a:off x="0" y="0"/>
                <a:ext cx="6350000" cy="655828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558280">
                    <a:moveTo>
                      <a:pt x="5218430" y="6558280"/>
                    </a:moveTo>
                    <a:lnTo>
                      <a:pt x="1131570" y="6558280"/>
                    </a:lnTo>
                    <a:cubicBezTo>
                      <a:pt x="508000" y="6558280"/>
                      <a:pt x="0" y="6050280"/>
                      <a:pt x="0" y="5426710"/>
                    </a:cubicBezTo>
                    <a:lnTo>
                      <a:pt x="0" y="1131570"/>
                    </a:lnTo>
                    <a:cubicBezTo>
                      <a:pt x="0" y="508000"/>
                      <a:pt x="508000" y="0"/>
                      <a:pt x="1131570" y="0"/>
                    </a:cubicBezTo>
                    <a:lnTo>
                      <a:pt x="5218430" y="0"/>
                    </a:lnTo>
                    <a:cubicBezTo>
                      <a:pt x="5842000" y="0"/>
                      <a:pt x="6350000" y="508000"/>
                      <a:pt x="6350000" y="1131570"/>
                    </a:cubicBezTo>
                    <a:lnTo>
                      <a:pt x="6350000" y="5425440"/>
                    </a:lnTo>
                    <a:cubicBezTo>
                      <a:pt x="6350000" y="6050280"/>
                      <a:pt x="5842000" y="6558280"/>
                      <a:pt x="5218430" y="6558280"/>
                    </a:cubicBezTo>
                    <a:close/>
                    <a:moveTo>
                      <a:pt x="1131570" y="149860"/>
                    </a:moveTo>
                    <a:cubicBezTo>
                      <a:pt x="590550" y="149860"/>
                      <a:pt x="149860" y="590550"/>
                      <a:pt x="149860" y="1131570"/>
                    </a:cubicBezTo>
                    <a:lnTo>
                      <a:pt x="149860" y="5425440"/>
                    </a:lnTo>
                    <a:cubicBezTo>
                      <a:pt x="149860" y="5966460"/>
                      <a:pt x="590550" y="6407150"/>
                      <a:pt x="1131570" y="6407150"/>
                    </a:cubicBezTo>
                    <a:lnTo>
                      <a:pt x="5218430" y="6407150"/>
                    </a:lnTo>
                    <a:cubicBezTo>
                      <a:pt x="5759450" y="6407150"/>
                      <a:pt x="6200140" y="5966460"/>
                      <a:pt x="6200140" y="5425440"/>
                    </a:cubicBezTo>
                    <a:lnTo>
                      <a:pt x="6200140" y="1131570"/>
                    </a:lnTo>
                    <a:cubicBezTo>
                      <a:pt x="6200140" y="590550"/>
                      <a:pt x="5759450" y="149860"/>
                      <a:pt x="5218430" y="149860"/>
                    </a:cubicBezTo>
                    <a:lnTo>
                      <a:pt x="1131570" y="14986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E8E2F98-92EC-4B99-ADF1-1ABF767BDE52}"/>
                </a:ext>
              </a:extLst>
            </p:cNvPr>
            <p:cNvSpPr txBox="1"/>
            <p:nvPr/>
          </p:nvSpPr>
          <p:spPr>
            <a:xfrm>
              <a:off x="13106400" y="7962900"/>
              <a:ext cx="3200400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TW" sz="2800" dirty="0">
                  <a:latin typeface="Arial Black" panose="020B0A04020102020204" pitchFamily="34" charset="0"/>
                  <a:cs typeface="Times New Roman" panose="02020603050405020304" pitchFamily="18" charset="0"/>
                </a:rPr>
                <a:t>A Talk</a:t>
              </a:r>
              <a:br>
                <a:rPr lang="en-US" altLang="zh-TW" sz="2800" dirty="0">
                  <a:latin typeface="Arial Black" panose="020B0A04020102020204" pitchFamily="34" charset="0"/>
                  <a:cs typeface="Times New Roman" panose="02020603050405020304" pitchFamily="18" charset="0"/>
                </a:rPr>
              </a:br>
              <a:r>
                <a:rPr lang="en-US" altLang="zh-TW" sz="2800" dirty="0">
                  <a:latin typeface="Arial Black" panose="020B0A04020102020204" pitchFamily="34" charset="0"/>
                  <a:cs typeface="Times New Roman" panose="02020603050405020304" pitchFamily="18" charset="0"/>
                </a:rPr>
                <a:t>to Junior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4654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9A76347-5760-4ECB-843C-FF1D3CBDC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4783" y="2757131"/>
            <a:ext cx="10338434" cy="581536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87DE1894-80F7-46ED-ABA4-1C128BA80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2781300"/>
            <a:ext cx="10430934" cy="58674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8D05209B-7D6F-4713-956A-6E51579F4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300" y="2781300"/>
            <a:ext cx="10439400" cy="587216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BDDFBDE-10A2-46AE-9402-929D9A78708A}"/>
              </a:ext>
            </a:extLst>
          </p:cNvPr>
          <p:cNvSpPr/>
          <p:nvPr/>
        </p:nvSpPr>
        <p:spPr>
          <a:xfrm>
            <a:off x="0" y="-89941"/>
            <a:ext cx="18288000" cy="1562100"/>
          </a:xfrm>
          <a:prstGeom prst="rect">
            <a:avLst/>
          </a:prstGeom>
          <a:solidFill>
            <a:srgbClr val="CCD4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talk with junior</a:t>
            </a:r>
          </a:p>
        </p:txBody>
      </p:sp>
      <p:sp>
        <p:nvSpPr>
          <p:cNvPr id="9" name="圖說文字: 折線不加上框線 8">
            <a:extLst>
              <a:ext uri="{FF2B5EF4-FFF2-40B4-BE49-F238E27FC236}">
                <a16:creationId xmlns:a16="http://schemas.microsoft.com/office/drawing/2014/main" id="{9C539872-EC03-4363-AA80-FB1F744D9435}"/>
              </a:ext>
            </a:extLst>
          </p:cNvPr>
          <p:cNvSpPr/>
          <p:nvPr/>
        </p:nvSpPr>
        <p:spPr>
          <a:xfrm>
            <a:off x="11277600" y="1485900"/>
            <a:ext cx="6858000" cy="1066800"/>
          </a:xfrm>
          <a:prstGeom prst="callout2">
            <a:avLst>
              <a:gd name="adj1" fmla="val 52754"/>
              <a:gd name="adj2" fmla="val 5276"/>
              <a:gd name="adj3" fmla="val 51349"/>
              <a:gd name="adj4" fmla="val -10989"/>
              <a:gd name="adj5" fmla="val 295171"/>
              <a:gd name="adj6" fmla="val -3758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picture</a:t>
            </a:r>
          </a:p>
        </p:txBody>
      </p:sp>
      <p:sp>
        <p:nvSpPr>
          <p:cNvPr id="10" name="圖說文字: 折線不加上框線 9">
            <a:extLst>
              <a:ext uri="{FF2B5EF4-FFF2-40B4-BE49-F238E27FC236}">
                <a16:creationId xmlns:a16="http://schemas.microsoft.com/office/drawing/2014/main" id="{AA2D11B7-0D1C-478F-96C6-9AF35A277673}"/>
              </a:ext>
            </a:extLst>
          </p:cNvPr>
          <p:cNvSpPr/>
          <p:nvPr/>
        </p:nvSpPr>
        <p:spPr>
          <a:xfrm>
            <a:off x="762000" y="8801100"/>
            <a:ext cx="4572000" cy="1066800"/>
          </a:xfrm>
          <a:prstGeom prst="callout2">
            <a:avLst>
              <a:gd name="adj1" fmla="val 69615"/>
              <a:gd name="adj2" fmla="val 93714"/>
              <a:gd name="adj3" fmla="val 69615"/>
              <a:gd name="adj4" fmla="val 110201"/>
              <a:gd name="adj5" fmla="val -148858"/>
              <a:gd name="adj6" fmla="val 12552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200000"/>
              </a:lnSpc>
            </a:pP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 understanding</a:t>
            </a:r>
          </a:p>
        </p:txBody>
      </p:sp>
      <p:sp>
        <p:nvSpPr>
          <p:cNvPr id="11" name="圖說文字: 折線不加上框線 10">
            <a:extLst>
              <a:ext uri="{FF2B5EF4-FFF2-40B4-BE49-F238E27FC236}">
                <a16:creationId xmlns:a16="http://schemas.microsoft.com/office/drawing/2014/main" id="{F5B58325-5E7D-42C8-8D8E-1EB5749C9C4F}"/>
              </a:ext>
            </a:extLst>
          </p:cNvPr>
          <p:cNvSpPr/>
          <p:nvPr/>
        </p:nvSpPr>
        <p:spPr>
          <a:xfrm>
            <a:off x="11506200" y="2552700"/>
            <a:ext cx="6324600" cy="1371600"/>
          </a:xfrm>
          <a:prstGeom prst="callout2">
            <a:avLst>
              <a:gd name="adj1" fmla="val 77265"/>
              <a:gd name="adj2" fmla="val 55791"/>
              <a:gd name="adj3" fmla="val 254315"/>
              <a:gd name="adj4" fmla="val 55924"/>
              <a:gd name="adj5" fmla="val 317808"/>
              <a:gd name="adj6" fmla="val 41619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 needs to be interesting and engaging </a:t>
            </a:r>
          </a:p>
        </p:txBody>
      </p:sp>
    </p:spTree>
    <p:extLst>
      <p:ext uri="{BB962C8B-B14F-4D97-AF65-F5344CB8AC3E}">
        <p14:creationId xmlns:p14="http://schemas.microsoft.com/office/powerpoint/2010/main" val="2110947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D5690B5-ABB6-4EEB-8D42-7E22059D8312}"/>
              </a:ext>
            </a:extLst>
          </p:cNvPr>
          <p:cNvSpPr/>
          <p:nvPr/>
        </p:nvSpPr>
        <p:spPr>
          <a:xfrm>
            <a:off x="0" y="-89941"/>
            <a:ext cx="18288000" cy="15621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What’s Difference ?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C253223C-05CF-4879-9628-11B8A068E07D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095500"/>
            <a:ext cx="3027692" cy="3822192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A485F37-DB3B-4766-BC9D-C66754A7DB53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800" y="4000500"/>
            <a:ext cx="3026664" cy="3822192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28B0E642-AA3E-48F5-A31D-2A799C65A8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6286500"/>
            <a:ext cx="3026863" cy="3821146"/>
          </a:xfrm>
          <a:prstGeom prst="rect">
            <a:avLst/>
          </a:prstGeom>
        </p:spPr>
      </p:pic>
      <p:sp>
        <p:nvSpPr>
          <p:cNvPr id="18" name="圖說文字: 折線不加上框線 17">
            <a:extLst>
              <a:ext uri="{FF2B5EF4-FFF2-40B4-BE49-F238E27FC236}">
                <a16:creationId xmlns:a16="http://schemas.microsoft.com/office/drawing/2014/main" id="{5CD13397-4E73-493C-B77F-3701400F979F}"/>
              </a:ext>
            </a:extLst>
          </p:cNvPr>
          <p:cNvSpPr/>
          <p:nvPr/>
        </p:nvSpPr>
        <p:spPr>
          <a:xfrm>
            <a:off x="4572000" y="2400300"/>
            <a:ext cx="9144000" cy="1066800"/>
          </a:xfrm>
          <a:prstGeom prst="callout2">
            <a:avLst>
              <a:gd name="adj1" fmla="val 20436"/>
              <a:gd name="adj2" fmla="val 5128"/>
              <a:gd name="adj3" fmla="val 20436"/>
              <a:gd name="adj4" fmla="val -4911"/>
              <a:gd name="adj5" fmla="val 134983"/>
              <a:gd name="adj6" fmla="val -1355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Defending the research findings and demonstrate the expertise in the field of study.</a:t>
            </a:r>
            <a:endParaRPr lang="zh-TW" alt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19" name="圖說文字: 折線不加上框線 18">
            <a:extLst>
              <a:ext uri="{FF2B5EF4-FFF2-40B4-BE49-F238E27FC236}">
                <a16:creationId xmlns:a16="http://schemas.microsoft.com/office/drawing/2014/main" id="{37385200-431E-4F98-B077-BADC72BF2A91}"/>
              </a:ext>
            </a:extLst>
          </p:cNvPr>
          <p:cNvSpPr/>
          <p:nvPr/>
        </p:nvSpPr>
        <p:spPr>
          <a:xfrm>
            <a:off x="4572000" y="5219700"/>
            <a:ext cx="9144000" cy="1066800"/>
          </a:xfrm>
          <a:prstGeom prst="callout2">
            <a:avLst>
              <a:gd name="adj1" fmla="val -4857"/>
              <a:gd name="adj2" fmla="val 75292"/>
              <a:gd name="adj3" fmla="val -62468"/>
              <a:gd name="adj4" fmla="val 80499"/>
              <a:gd name="adj5" fmla="val -61738"/>
              <a:gd name="adj6" fmla="val 11185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Sharing research progress, findings, and ideas with colleagues within the lab.</a:t>
            </a:r>
            <a:endParaRPr lang="zh-TW" alt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圖說文字: 折線不加上框線 19">
            <a:extLst>
              <a:ext uri="{FF2B5EF4-FFF2-40B4-BE49-F238E27FC236}">
                <a16:creationId xmlns:a16="http://schemas.microsoft.com/office/drawing/2014/main" id="{BF6D6E7A-8D75-477A-973C-5687236F5F00}"/>
              </a:ext>
            </a:extLst>
          </p:cNvPr>
          <p:cNvSpPr/>
          <p:nvPr/>
        </p:nvSpPr>
        <p:spPr>
          <a:xfrm>
            <a:off x="4724400" y="8267700"/>
            <a:ext cx="12192000" cy="1066800"/>
          </a:xfrm>
          <a:prstGeom prst="callout2">
            <a:avLst>
              <a:gd name="adj1" fmla="val 19031"/>
              <a:gd name="adj2" fmla="val -118"/>
              <a:gd name="adj3" fmla="val 19031"/>
              <a:gd name="adj4" fmla="val -5649"/>
              <a:gd name="adj5" fmla="val -58928"/>
              <a:gd name="adj6" fmla="val -1146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Providing an informative and engaging overview of  the lab's research and potentially attract new members or collaborators.</a:t>
            </a:r>
            <a:endParaRPr lang="zh-TW" altLang="en-US" sz="3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261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150</Words>
  <Application>Microsoft Office PowerPoint</Application>
  <PresentationFormat>自訂</PresentationFormat>
  <Paragraphs>21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Times New Roman</vt:lpstr>
      <vt:lpstr>Arial Black</vt:lpstr>
      <vt:lpstr>Calibri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陳柏全</cp:lastModifiedBy>
  <cp:revision>56</cp:revision>
  <dcterms:created xsi:type="dcterms:W3CDTF">2006-08-16T00:00:00Z</dcterms:created>
  <dcterms:modified xsi:type="dcterms:W3CDTF">2023-10-04T12:18:10Z</dcterms:modified>
  <dc:identifier>DAFutFVgUNI</dc:identifier>
</cp:coreProperties>
</file>

<file path=docProps/thumbnail.jpeg>
</file>